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60" r:id="rId3"/>
    <p:sldId id="261" r:id="rId4"/>
    <p:sldId id="262" r:id="rId5"/>
    <p:sldId id="263" r:id="rId6"/>
    <p:sldId id="265" r:id="rId7"/>
    <p:sldId id="266" r:id="rId8"/>
    <p:sldId id="267" r:id="rId9"/>
    <p:sldId id="257" r:id="rId10"/>
    <p:sldId id="258" r:id="rId11"/>
    <p:sldId id="25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71" autoAdjust="0"/>
    <p:restoredTop sz="94660"/>
  </p:normalViewPr>
  <p:slideViewPr>
    <p:cSldViewPr snapToGrid="0">
      <p:cViewPr>
        <p:scale>
          <a:sx n="81" d="100"/>
          <a:sy n="81" d="100"/>
        </p:scale>
        <p:origin x="-24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062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3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7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1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0725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52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9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7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3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44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649D314-0F85-4CA0-8868-DB254FD1D51A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9E2200E-F080-46B3-AC08-1327293E158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134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8EE742-F325-4A47-82AA-33D65978A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0190" y="240176"/>
            <a:ext cx="10058400" cy="1019204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Descriptive Statistics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1B09975-ED76-476E-AC91-98DB0FD7E2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9244" y="2578425"/>
            <a:ext cx="10058400" cy="3374489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en-US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Illustration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Completion by level of Program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of Tuition fees on Endowment assets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1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259CB9-64AB-4E0D-B705-8AAE676C1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2701" y="979489"/>
            <a:ext cx="9073662" cy="78075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of Tuition fees on Endowment assets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7729D50-9AF2-432F-AD3A-3074B16D523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122" y="1760246"/>
            <a:ext cx="4686789" cy="438208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E7E0C289-7DBD-4BA2-BC05-42194257D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2387" y="1872788"/>
            <a:ext cx="6335151" cy="453791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Endowment assets are inversely proportional to Tuition fees.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 low endowment assets (year end), there’s a high sum of tuition fees (2013-2014).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increase in the sum of tuition fees means a decrease in the endowment assets (year end).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highest sum recorded in this period (2013-2014) is 20M.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endowment assets of  1000k, the sum of tuition fee is almost zero.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31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FCC292-11B7-4ACE-A6B7-F0180431F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A0F7F6-8DBE-48E0-B73A-DB875A2E5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771335"/>
            <a:ext cx="10058400" cy="3172265"/>
          </a:xfrm>
        </p:spPr>
        <p:txBody>
          <a:bodyPr>
            <a:normAutofit/>
          </a:bodyPr>
          <a:lstStyle/>
          <a:p>
            <a:pPr marL="201168" lvl="1" indent="-457200">
              <a:buNone/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Procheş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Ş. (2015). Descriptive statistics in research and teaching: </a:t>
            </a:r>
            <a:r>
              <a:rPr lang="en-US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we losing the middle ground?. Quality &amp; Quantity.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50. 10.1007/s11135-015-0256-3. </a:t>
            </a:r>
          </a:p>
        </p:txBody>
      </p:sp>
    </p:spTree>
    <p:extLst>
      <p:ext uri="{BB962C8B-B14F-4D97-AF65-F5344CB8AC3E}">
        <p14:creationId xmlns:p14="http://schemas.microsoft.com/office/powerpoint/2010/main" val="189457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DCD826-1A35-4B74-937C-6854F7971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004" y="420495"/>
            <a:ext cx="10058400" cy="748454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78EA290-B39D-44F2-A1B2-0E7CF13BD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269" y="2241151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Descriptive statistics: term used to describe the analysis of data.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Helps describe, show or summarize data in a clear way.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by Researchers to Report on Populations and Samples.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Sociology: Summary descriptions of measurements about a group of people.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Speed Up and Simplify Comprehension of a Group’s Characteristics.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445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B76306-4A38-4B64-A997-983433EC1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EE6457-EB33-42AE-8127-AC5E71D1B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8728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understand raw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Facilitates visualization of raw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Easy method of parsing through a large volume of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Serves as a medium for presenting data in a clear and concise way.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87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372303-D043-41DD-B3C3-47F5155D5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7EB7C33-9D10-40AF-BEFC-36268D20A18F}"/>
              </a:ext>
            </a:extLst>
          </p:cNvPr>
          <p:cNvSpPr txBox="1">
            <a:spLocks noChangeArrowheads="1"/>
          </p:cNvSpPr>
          <p:nvPr/>
        </p:nvSpPr>
        <p:spPr>
          <a:xfrm>
            <a:off x="3111431" y="2446338"/>
            <a:ext cx="8229600" cy="44116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descriptive statistics: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Data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Summarize Data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 Tendency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Variation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27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BDC3B4-DFF5-48BE-BC55-4A403784D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4AF3E8-FD71-48E3-8286-8CB07BB6A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8815" y="2364718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schools to find test score average.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Simplifying large amounts of data at work.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 the mean median and mode.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Processing research data.</a:t>
            </a:r>
          </a:p>
        </p:txBody>
      </p:sp>
    </p:spTree>
    <p:extLst>
      <p:ext uri="{BB962C8B-B14F-4D97-AF65-F5344CB8AC3E}">
        <p14:creationId xmlns:p14="http://schemas.microsoft.com/office/powerpoint/2010/main" val="144752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53F37AE-1ACD-4F80-8E70-FBF2E9FD304A}"/>
              </a:ext>
            </a:extLst>
          </p:cNvPr>
          <p:cNvSpPr txBox="1">
            <a:spLocks noChangeArrowheads="1"/>
          </p:cNvSpPr>
          <p:nvPr/>
        </p:nvSpPr>
        <p:spPr>
          <a:xfrm>
            <a:off x="2324100" y="195647"/>
            <a:ext cx="7543800" cy="12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 vs. Population</a:t>
            </a: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xmlns="" id="{375B306C-C769-4F47-9FC0-887964215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227" y="36926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xmlns="" id="{C4045A22-4CE3-453C-A248-B14400880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8086" y="5978610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Population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D3F61DEB-A1DA-4B24-920F-B044B586E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286" y="2397210"/>
            <a:ext cx="4038600" cy="3505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7">
            <a:extLst>
              <a:ext uri="{FF2B5EF4-FFF2-40B4-BE49-F238E27FC236}">
                <a16:creationId xmlns:a16="http://schemas.microsoft.com/office/drawing/2014/main" xmlns="" id="{A738E115-5EF8-40E4-B29F-75EE8DEBD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686" y="30830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8">
            <a:extLst>
              <a:ext uri="{FF2B5EF4-FFF2-40B4-BE49-F238E27FC236}">
                <a16:creationId xmlns:a16="http://schemas.microsoft.com/office/drawing/2014/main" xmlns="" id="{C80A3A67-5C40-40C3-B5B8-8A991AE3C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8086" y="32354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DA6360DF-C7CF-492B-979D-A4EB72869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0486" y="33878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10">
            <a:extLst>
              <a:ext uri="{FF2B5EF4-FFF2-40B4-BE49-F238E27FC236}">
                <a16:creationId xmlns:a16="http://schemas.microsoft.com/office/drawing/2014/main" xmlns="" id="{9BEEF23F-0EC7-4B65-8876-7FB86B621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9086" y="28544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xmlns="" id="{BD4BF5B7-1FA0-4D7A-8409-0286B6C91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5286" y="36926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xmlns="" id="{A913F309-1EF9-4300-B122-4BAF2F6D8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686" y="38450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3">
            <a:extLst>
              <a:ext uri="{FF2B5EF4-FFF2-40B4-BE49-F238E27FC236}">
                <a16:creationId xmlns:a16="http://schemas.microsoft.com/office/drawing/2014/main" xmlns="" id="{FB76FBD4-EE94-4892-9C3B-B55178A91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0086" y="39974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14">
            <a:extLst>
              <a:ext uri="{FF2B5EF4-FFF2-40B4-BE49-F238E27FC236}">
                <a16:creationId xmlns:a16="http://schemas.microsoft.com/office/drawing/2014/main" xmlns="" id="{CC4D50C0-4E53-4F4E-8AFC-7A1D46650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686" y="31592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5">
            <a:extLst>
              <a:ext uri="{FF2B5EF4-FFF2-40B4-BE49-F238E27FC236}">
                <a16:creationId xmlns:a16="http://schemas.microsoft.com/office/drawing/2014/main" xmlns="" id="{D10FE825-32E3-4085-AAD4-22BA2C5BC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4886" y="43022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AutoShape 16">
            <a:extLst>
              <a:ext uri="{FF2B5EF4-FFF2-40B4-BE49-F238E27FC236}">
                <a16:creationId xmlns:a16="http://schemas.microsoft.com/office/drawing/2014/main" xmlns="" id="{54640DA1-EA47-45B5-8F7A-947658EC1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7286" y="44546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17">
            <a:extLst>
              <a:ext uri="{FF2B5EF4-FFF2-40B4-BE49-F238E27FC236}">
                <a16:creationId xmlns:a16="http://schemas.microsoft.com/office/drawing/2014/main" xmlns="" id="{10467F4E-273E-4409-90CB-04FAEFA2D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3886" y="49118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utoShape 18">
            <a:extLst>
              <a:ext uri="{FF2B5EF4-FFF2-40B4-BE49-F238E27FC236}">
                <a16:creationId xmlns:a16="http://schemas.microsoft.com/office/drawing/2014/main" xmlns="" id="{E8ACA2FD-F682-47EA-A04D-E77013DA2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2286" y="44546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19">
            <a:extLst>
              <a:ext uri="{FF2B5EF4-FFF2-40B4-BE49-F238E27FC236}">
                <a16:creationId xmlns:a16="http://schemas.microsoft.com/office/drawing/2014/main" xmlns="" id="{81644DDF-3841-4FA0-987B-C1DF7D76E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0486" y="39974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20">
            <a:extLst>
              <a:ext uri="{FF2B5EF4-FFF2-40B4-BE49-F238E27FC236}">
                <a16:creationId xmlns:a16="http://schemas.microsoft.com/office/drawing/2014/main" xmlns="" id="{573941CC-6DCC-4A2E-B308-9CCDC255A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686" y="34640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AutoShape 21">
            <a:extLst>
              <a:ext uri="{FF2B5EF4-FFF2-40B4-BE49-F238E27FC236}">
                <a16:creationId xmlns:a16="http://schemas.microsoft.com/office/drawing/2014/main" xmlns="" id="{67275B1E-BF0C-41C7-BEB8-D5857EA0A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3086" y="34640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AutoShape 22">
            <a:extLst>
              <a:ext uri="{FF2B5EF4-FFF2-40B4-BE49-F238E27FC236}">
                <a16:creationId xmlns:a16="http://schemas.microsoft.com/office/drawing/2014/main" xmlns="" id="{9BC3EDBE-B929-4E29-AD1D-93349763D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4286" y="46070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AutoShape 23">
            <a:extLst>
              <a:ext uri="{FF2B5EF4-FFF2-40B4-BE49-F238E27FC236}">
                <a16:creationId xmlns:a16="http://schemas.microsoft.com/office/drawing/2014/main" xmlns="" id="{0BD8454B-3FEE-454E-9728-58BC5201A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686" y="38450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utoShape 24">
            <a:extLst>
              <a:ext uri="{FF2B5EF4-FFF2-40B4-BE49-F238E27FC236}">
                <a16:creationId xmlns:a16="http://schemas.microsoft.com/office/drawing/2014/main" xmlns="" id="{CEC121DF-D39C-4733-B376-14873F016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0086" y="39974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utoShape 25">
            <a:extLst>
              <a:ext uri="{FF2B5EF4-FFF2-40B4-BE49-F238E27FC236}">
                <a16:creationId xmlns:a16="http://schemas.microsoft.com/office/drawing/2014/main" xmlns="" id="{58ECF2F0-3E02-4510-A26E-C8C413678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686" y="46070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AutoShape 26">
            <a:extLst>
              <a:ext uri="{FF2B5EF4-FFF2-40B4-BE49-F238E27FC236}">
                <a16:creationId xmlns:a16="http://schemas.microsoft.com/office/drawing/2014/main" xmlns="" id="{2E9E3F35-4CF3-4A24-AE46-C5296E756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2886" y="41498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27">
            <a:extLst>
              <a:ext uri="{FF2B5EF4-FFF2-40B4-BE49-F238E27FC236}">
                <a16:creationId xmlns:a16="http://schemas.microsoft.com/office/drawing/2014/main" xmlns="" id="{3A1069A7-A41E-44E3-9DAB-0DC6DCD7F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086" y="36164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28">
            <a:extLst>
              <a:ext uri="{FF2B5EF4-FFF2-40B4-BE49-F238E27FC236}">
                <a16:creationId xmlns:a16="http://schemas.microsoft.com/office/drawing/2014/main" xmlns="" id="{FACA3726-399A-4192-9B09-03CB25795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686" y="47594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AutoShape 29">
            <a:extLst>
              <a:ext uri="{FF2B5EF4-FFF2-40B4-BE49-F238E27FC236}">
                <a16:creationId xmlns:a16="http://schemas.microsoft.com/office/drawing/2014/main" xmlns="" id="{F53A1AE6-7EC4-4224-B072-C0A6C4510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0086" y="39974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AutoShape 30">
            <a:extLst>
              <a:ext uri="{FF2B5EF4-FFF2-40B4-BE49-F238E27FC236}">
                <a16:creationId xmlns:a16="http://schemas.microsoft.com/office/drawing/2014/main" xmlns="" id="{365FA0A9-D90B-421F-A477-0E714E168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486" y="41498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AutoShape 31">
            <a:extLst>
              <a:ext uri="{FF2B5EF4-FFF2-40B4-BE49-F238E27FC236}">
                <a16:creationId xmlns:a16="http://schemas.microsoft.com/office/drawing/2014/main" xmlns="" id="{F001E85C-90A0-478F-8600-C54A87798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086" y="47594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32">
            <a:extLst>
              <a:ext uri="{FF2B5EF4-FFF2-40B4-BE49-F238E27FC236}">
                <a16:creationId xmlns:a16="http://schemas.microsoft.com/office/drawing/2014/main" xmlns="" id="{C57F245B-FD86-4A76-8CB4-FBE82628B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5286" y="43022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AutoShape 33">
            <a:extLst>
              <a:ext uri="{FF2B5EF4-FFF2-40B4-BE49-F238E27FC236}">
                <a16:creationId xmlns:a16="http://schemas.microsoft.com/office/drawing/2014/main" xmlns="" id="{94916132-8E13-4CE1-AD8A-6E7ED9041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8486" y="37688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AutoShape 34">
            <a:extLst>
              <a:ext uri="{FF2B5EF4-FFF2-40B4-BE49-F238E27FC236}">
                <a16:creationId xmlns:a16="http://schemas.microsoft.com/office/drawing/2014/main" xmlns="" id="{92FE9D5A-7B9A-41A1-99A7-E66B8315E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9086" y="49118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AutoShape 35">
            <a:extLst>
              <a:ext uri="{FF2B5EF4-FFF2-40B4-BE49-F238E27FC236}">
                <a16:creationId xmlns:a16="http://schemas.microsoft.com/office/drawing/2014/main" xmlns="" id="{4A4DDEC4-CA09-4AD8-8E55-61967F36A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1486" y="30068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AutoShape 36">
            <a:extLst>
              <a:ext uri="{FF2B5EF4-FFF2-40B4-BE49-F238E27FC236}">
                <a16:creationId xmlns:a16="http://schemas.microsoft.com/office/drawing/2014/main" xmlns="" id="{684EABAC-2F57-4DDB-9F2F-E4381A012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686" y="38450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AutoShape 37">
            <a:extLst>
              <a:ext uri="{FF2B5EF4-FFF2-40B4-BE49-F238E27FC236}">
                <a16:creationId xmlns:a16="http://schemas.microsoft.com/office/drawing/2014/main" xmlns="" id="{354894DF-32C8-4017-820C-7690B65FF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1086" y="33116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AutoShape 38">
            <a:extLst>
              <a:ext uri="{FF2B5EF4-FFF2-40B4-BE49-F238E27FC236}">
                <a16:creationId xmlns:a16="http://schemas.microsoft.com/office/drawing/2014/main" xmlns="" id="{26119243-729F-45EA-969A-73A1F41D4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9427" y="40736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AutoShape 39">
            <a:extLst>
              <a:ext uri="{FF2B5EF4-FFF2-40B4-BE49-F238E27FC236}">
                <a16:creationId xmlns:a16="http://schemas.microsoft.com/office/drawing/2014/main" xmlns="" id="{6E0E38AA-7A44-4D93-B0DD-FF0A4A1DF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9827" y="40736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AutoShape 40">
            <a:extLst>
              <a:ext uri="{FF2B5EF4-FFF2-40B4-BE49-F238E27FC236}">
                <a16:creationId xmlns:a16="http://schemas.microsoft.com/office/drawing/2014/main" xmlns="" id="{0F1E6746-7055-4960-AC9C-88D17F514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3486" y="34640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AutoShape 41">
            <a:extLst>
              <a:ext uri="{FF2B5EF4-FFF2-40B4-BE49-F238E27FC236}">
                <a16:creationId xmlns:a16="http://schemas.microsoft.com/office/drawing/2014/main" xmlns="" id="{D641409F-FA47-4385-9C86-A9F468295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286" y="33116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AutoShape 42">
            <a:extLst>
              <a:ext uri="{FF2B5EF4-FFF2-40B4-BE49-F238E27FC236}">
                <a16:creationId xmlns:a16="http://schemas.microsoft.com/office/drawing/2014/main" xmlns="" id="{74752418-9B9A-4EFD-8A98-5F19552F5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486" y="41498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AutoShape 43">
            <a:extLst>
              <a:ext uri="{FF2B5EF4-FFF2-40B4-BE49-F238E27FC236}">
                <a16:creationId xmlns:a16="http://schemas.microsoft.com/office/drawing/2014/main" xmlns="" id="{7CE8287A-72A6-442F-A802-8F1AB5D99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5886" y="36164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AutoShape 44">
            <a:extLst>
              <a:ext uri="{FF2B5EF4-FFF2-40B4-BE49-F238E27FC236}">
                <a16:creationId xmlns:a16="http://schemas.microsoft.com/office/drawing/2014/main" xmlns="" id="{CA150278-536C-445C-9045-357A7D006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686" y="34640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AutoShape 45">
            <a:extLst>
              <a:ext uri="{FF2B5EF4-FFF2-40B4-BE49-F238E27FC236}">
                <a16:creationId xmlns:a16="http://schemas.microsoft.com/office/drawing/2014/main" xmlns="" id="{A3F30718-BA61-4D18-98ED-3F1765EED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4886" y="43022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AutoShape 46">
            <a:extLst>
              <a:ext uri="{FF2B5EF4-FFF2-40B4-BE49-F238E27FC236}">
                <a16:creationId xmlns:a16="http://schemas.microsoft.com/office/drawing/2014/main" xmlns="" id="{925F5A05-3215-471E-8102-B605F6A7C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8286" y="3768810"/>
            <a:ext cx="457200" cy="4572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47">
            <a:extLst>
              <a:ext uri="{FF2B5EF4-FFF2-40B4-BE49-F238E27FC236}">
                <a16:creationId xmlns:a16="http://schemas.microsoft.com/office/drawing/2014/main" xmlns="" id="{354EAA20-DD4C-45C7-8DAD-6B2BFCE70271}"/>
              </a:ext>
            </a:extLst>
          </p:cNvPr>
          <p:cNvSpPr>
            <a:spLocks noChangeArrowheads="1"/>
          </p:cNvSpPr>
          <p:nvPr/>
        </p:nvSpPr>
        <p:spPr bwMode="auto">
          <a:xfrm rot="12329854">
            <a:off x="5385486" y="4302210"/>
            <a:ext cx="1676400" cy="228600"/>
          </a:xfrm>
          <a:prstGeom prst="leftArrow">
            <a:avLst>
              <a:gd name="adj1" fmla="val 50000"/>
              <a:gd name="adj2" fmla="val 1833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50">
            <a:extLst>
              <a:ext uri="{FF2B5EF4-FFF2-40B4-BE49-F238E27FC236}">
                <a16:creationId xmlns:a16="http://schemas.microsoft.com/office/drawing/2014/main" xmlns="" id="{B7C83361-7098-4569-AB40-00590421F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6027" y="5284873"/>
            <a:ext cx="990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Sample</a:t>
            </a:r>
          </a:p>
        </p:txBody>
      </p:sp>
      <p:sp>
        <p:nvSpPr>
          <p:cNvPr id="50" name="AutoShape 51">
            <a:extLst>
              <a:ext uri="{FF2B5EF4-FFF2-40B4-BE49-F238E27FC236}">
                <a16:creationId xmlns:a16="http://schemas.microsoft.com/office/drawing/2014/main" xmlns="" id="{62CBF615-0393-449D-A1A9-42CA36A5A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9827" y="3235410"/>
            <a:ext cx="1143000" cy="1828800"/>
          </a:xfrm>
          <a:prstGeom prst="can">
            <a:avLst>
              <a:gd name="adj" fmla="val 4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275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EEDBA7-45D6-48A5-BC0B-B00184D30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Illustration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xmlns="" id="{625B2CE5-6A30-4351-AB3E-486D794C1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7280" y="1737360"/>
            <a:ext cx="7086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Which Group is Smarter?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770EC53A-39E5-4DAD-B47D-ADF187114B0F}"/>
              </a:ext>
            </a:extLst>
          </p:cNvPr>
          <p:cNvSpPr txBox="1">
            <a:spLocks noChangeArrowheads="1"/>
          </p:cNvSpPr>
          <p:nvPr/>
        </p:nvSpPr>
        <p:spPr>
          <a:xfrm>
            <a:off x="2919902" y="2359663"/>
            <a:ext cx="4038600" cy="36576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US" altLang="en-US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A--IQs of 13 Students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112		110		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131		107	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145		86	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93		101		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		116		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97		94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A94C9D9A-0C9B-4D3C-9C6E-64E44622CA04}"/>
              </a:ext>
            </a:extLst>
          </p:cNvPr>
          <p:cNvSpPr txBox="1">
            <a:spLocks noChangeArrowheads="1"/>
          </p:cNvSpPr>
          <p:nvPr/>
        </p:nvSpPr>
        <p:spPr>
          <a:xfrm>
            <a:off x="7774460" y="2359663"/>
            <a:ext cx="4038600" cy="36576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US" altLang="en-US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B--IQs of 13 Students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117		152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121		101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		110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		107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91		77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130		105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108</a:t>
            </a:r>
          </a:p>
        </p:txBody>
      </p:sp>
    </p:spTree>
    <p:extLst>
      <p:ext uri="{BB962C8B-B14F-4D97-AF65-F5344CB8AC3E}">
        <p14:creationId xmlns:p14="http://schemas.microsoft.com/office/powerpoint/2010/main" val="412940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4E4F273-E403-4FBB-AEE7-495E73494E96}"/>
              </a:ext>
            </a:extLst>
          </p:cNvPr>
          <p:cNvSpPr txBox="1">
            <a:spLocks noChangeArrowheads="1"/>
          </p:cNvSpPr>
          <p:nvPr/>
        </p:nvSpPr>
        <p:spPr>
          <a:xfrm>
            <a:off x="1981200" y="1186099"/>
            <a:ext cx="8229600" cy="510349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group is smarter now?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A--Average IQ		108.54 	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B--Average IQ		 107.5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average is more or less the same.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 summary descriptive statistic, it is much easier to answer our question.</a:t>
            </a:r>
          </a:p>
        </p:txBody>
      </p:sp>
    </p:spTree>
    <p:extLst>
      <p:ext uri="{BB962C8B-B14F-4D97-AF65-F5344CB8AC3E}">
        <p14:creationId xmlns:p14="http://schemas.microsoft.com/office/powerpoint/2010/main" val="9496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6">
            <a:extLst>
              <a:ext uri="{FF2B5EF4-FFF2-40B4-BE49-F238E27FC236}">
                <a16:creationId xmlns:a16="http://schemas.microsoft.com/office/drawing/2014/main" xmlns="" id="{87F86BBF-32A7-4F13-85E9-7A03C61B9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006" y="1814732"/>
            <a:ext cx="6073511" cy="416609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Content Placeholder 39">
            <a:extLst>
              <a:ext uri="{FF2B5EF4-FFF2-40B4-BE49-F238E27FC236}">
                <a16:creationId xmlns:a16="http://schemas.microsoft.com/office/drawing/2014/main" xmlns="" id="{408954E5-46BA-4B99-B4B2-17C877C9D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83" y="2096086"/>
            <a:ext cx="5605931" cy="542130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Bachelor’s degree level has the highest completion number.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Master’s degrees comes is second best.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Highest completion by level is at 1600k awards.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Lowest completion by level is at 60k awards.</a:t>
            </a:r>
          </a:p>
        </p:txBody>
      </p:sp>
      <p:sp>
        <p:nvSpPr>
          <p:cNvPr id="66" name="Rectangle 3">
            <a:extLst>
              <a:ext uri="{FF2B5EF4-FFF2-40B4-BE49-F238E27FC236}">
                <a16:creationId xmlns:a16="http://schemas.microsoft.com/office/drawing/2014/main" xmlns="" id="{66F8B63D-1D31-4EC9-94FF-14B6DCAE9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7015" y="585421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22AB5585-D38C-4B90-BDA3-2D7F132A75AB}"/>
              </a:ext>
            </a:extLst>
          </p:cNvPr>
          <p:cNvSpPr txBox="1"/>
          <p:nvPr/>
        </p:nvSpPr>
        <p:spPr>
          <a:xfrm>
            <a:off x="3376244" y="1003784"/>
            <a:ext cx="5936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Completion by level of Program</a:t>
            </a:r>
          </a:p>
        </p:txBody>
      </p:sp>
    </p:spTree>
    <p:extLst>
      <p:ext uri="{BB962C8B-B14F-4D97-AF65-F5344CB8AC3E}">
        <p14:creationId xmlns:p14="http://schemas.microsoft.com/office/powerpoint/2010/main" val="376547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135</TotalTime>
  <Words>317</Words>
  <Application>Microsoft Office PowerPoint</Application>
  <PresentationFormat>Custom</PresentationFormat>
  <Paragraphs>79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Retrospect</vt:lpstr>
      <vt:lpstr>Descriptive Statistics</vt:lpstr>
      <vt:lpstr>Introduction</vt:lpstr>
      <vt:lpstr>Importance</vt:lpstr>
      <vt:lpstr>Types</vt:lpstr>
      <vt:lpstr>Applications</vt:lpstr>
      <vt:lpstr>PowerPoint Presentation</vt:lpstr>
      <vt:lpstr>Illustration</vt:lpstr>
      <vt:lpstr>PowerPoint Presentation</vt:lpstr>
      <vt:lpstr>PowerPoint Presentation</vt:lpstr>
      <vt:lpstr>Effects of Tuition fees on Endowment assets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TED</dc:creator>
  <cp:lastModifiedBy>Simon</cp:lastModifiedBy>
  <cp:revision>34</cp:revision>
  <dcterms:created xsi:type="dcterms:W3CDTF">2021-05-15T04:16:10Z</dcterms:created>
  <dcterms:modified xsi:type="dcterms:W3CDTF">2021-05-15T16:07:05Z</dcterms:modified>
</cp:coreProperties>
</file>